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21" r:id="rId4"/>
    <p:sldId id="323" r:id="rId5"/>
    <p:sldId id="322" r:id="rId6"/>
    <p:sldId id="264" r:id="rId7"/>
    <p:sldId id="324" r:id="rId8"/>
    <p:sldId id="325" r:id="rId9"/>
    <p:sldId id="326" r:id="rId10"/>
    <p:sldId id="265" r:id="rId11"/>
    <p:sldId id="266" r:id="rId12"/>
    <p:sldId id="268" r:id="rId13"/>
    <p:sldId id="327" r:id="rId14"/>
    <p:sldId id="267" r:id="rId15"/>
    <p:sldId id="270" r:id="rId16"/>
    <p:sldId id="284" r:id="rId17"/>
    <p:sldId id="288" r:id="rId18"/>
    <p:sldId id="272" r:id="rId19"/>
    <p:sldId id="289" r:id="rId20"/>
    <p:sldId id="328" r:id="rId21"/>
    <p:sldId id="286" r:id="rId22"/>
    <p:sldId id="291" r:id="rId23"/>
    <p:sldId id="274" r:id="rId24"/>
    <p:sldId id="292" r:id="rId25"/>
    <p:sldId id="275" r:id="rId26"/>
    <p:sldId id="276" r:id="rId27"/>
    <p:sldId id="293" r:id="rId28"/>
    <p:sldId id="295" r:id="rId29"/>
    <p:sldId id="296" r:id="rId30"/>
    <p:sldId id="297" r:id="rId31"/>
    <p:sldId id="277" r:id="rId32"/>
    <p:sldId id="317" r:id="rId33"/>
    <p:sldId id="315" r:id="rId34"/>
    <p:sldId id="316" r:id="rId35"/>
    <p:sldId id="318" r:id="rId36"/>
    <p:sldId id="298" r:id="rId37"/>
    <p:sldId id="301" r:id="rId38"/>
    <p:sldId id="278" r:id="rId39"/>
    <p:sldId id="300" r:id="rId40"/>
    <p:sldId id="306" r:id="rId41"/>
    <p:sldId id="307" r:id="rId42"/>
    <p:sldId id="308" r:id="rId43"/>
    <p:sldId id="313" r:id="rId44"/>
    <p:sldId id="310" r:id="rId45"/>
    <p:sldId id="311" r:id="rId46"/>
    <p:sldId id="279" r:id="rId47"/>
    <p:sldId id="281" r:id="rId48"/>
    <p:sldId id="329" r:id="rId49"/>
    <p:sldId id="28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4"/>
    <p:restoredTop sz="94681"/>
  </p:normalViewPr>
  <p:slideViewPr>
    <p:cSldViewPr snapToGrid="0">
      <p:cViewPr>
        <p:scale>
          <a:sx n="89" d="100"/>
          <a:sy n="89" d="100"/>
        </p:scale>
        <p:origin x="32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0FAC-6AB4-EB09-0EEA-37F1ADE50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5F275-5C37-BAC2-92A2-C0CD7CD1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04A71-41AD-00C6-DC36-BE1BA086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8F96E-3948-5FB4-C33F-A7B7C376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D81F8-DFCE-79B7-D5CE-2A7CB1F3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F9D6-39F8-E43B-8325-7D0C0956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6D25D-B3BD-172E-A795-E72E7790A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61C97-82A0-BDE7-0F8D-29EFA46A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F0436-641D-8801-A7FC-B7E80A54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F0BF-9292-786D-608B-1356A34E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001A1-8260-E3A5-B1A9-794F772E4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2E1D9-8523-7E84-60F6-DA381BB69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D1C44-E319-A16F-C785-B1AFA559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0B2-79E8-0D5B-394C-BA8F80E6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00831-5A9A-29C9-366B-77D4676E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0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C7-DA06-0C7E-9F73-9A700798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4CD5-E4CD-4FD1-9E2E-AC82487A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0E9D6-B015-937C-FA20-3311F6E5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C8EA5-FEDB-2BB1-E17A-8521A55E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D3EA4-3CC2-19C5-EC8F-60651886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2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DC6D-3B82-3A28-3850-C6CA73A9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29AC1-03F4-4BD5-CE7B-F1D80669C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9626-D4B6-66F6-F0A4-AD13D6E9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0497B-9356-E95A-F68F-99C4DB98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783C7-1C89-024F-952B-E4AE9754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3AFE-879E-7CE4-25AC-14EB4AAB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70A5-0018-4525-9BEA-31D5D1099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614C5-D387-57D3-8EF8-4EF1FD539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4B5B-D63F-A564-7B05-8F42992F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29DD7-9791-B819-084A-F3F37422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FF71-0302-1804-3C2A-145031A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9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ECA0-0AC3-C322-684B-78DA6D17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EE359-54BA-29F7-BA56-6A414336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5FE1B-766A-15AB-5B83-91EC62BE0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45C39-8AC7-1DDB-F05F-D797412C5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88217-8FF7-65F1-32D7-713BC5D02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809C7-69AF-7907-BEB4-E997934C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65C84-14EA-8E47-347A-375DBD08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573A3-7D04-6162-E22C-47C7F50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7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152-CA92-F099-7CA4-8A8B6FAF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55EAE-92B7-F242-49EB-E5170E3F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C741-F29F-DCC8-AD72-4D86FAA5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2D60F-6D9E-24E5-A594-DA4BF529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0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F53F3-20B7-BF45-52B1-082066CB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3B482-AC1F-28C0-484D-FFC55368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7A28-002D-4021-4214-46824504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6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66B7-374B-74F1-CACE-EE96C449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7A025-554D-1BB0-4E42-AE3FC25C0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E3109-4EC1-64B8-8D20-127B1054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BDAD-C852-51CE-F7D6-B93FE40C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DCAA3-0D30-5994-61B9-E8AF8575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ECA64-47FD-5962-AA89-C7AFBC04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8F86-ADF6-FA7D-D7B3-27E76B56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51425-1203-05F7-990E-33A4E4524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6EAB-8D0F-997D-8F73-E92389AB5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371E9-30A1-C396-4C91-EE24C981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6CD64-3EA1-C609-DDEA-4C515018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D70E8-6C25-60B8-C5B1-FCDB3646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95369-ED5F-70A0-CD10-CFA6FBD1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6D9B-FBEE-0334-805F-1BCE5FC0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BDAE-A7B0-88A1-B574-2448368B8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E8B7-F0AA-B29A-9758-F451FFE5E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018B-E797-995B-AF8B-7077773CD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Designing RF antennas with Ansys HFSS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3A97F-1028-6456-A108-337193299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Huan Q. Bui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ZGS July 7, 2023</a:t>
            </a:r>
          </a:p>
        </p:txBody>
      </p:sp>
    </p:spTree>
    <p:extLst>
      <p:ext uri="{BB962C8B-B14F-4D97-AF65-F5344CB8AC3E}">
        <p14:creationId xmlns:p14="http://schemas.microsoft.com/office/powerpoint/2010/main" val="177051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Antenna design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9ABE1-4768-35BF-F482-F61983F6DA6F}"/>
              </a:ext>
            </a:extLst>
          </p:cNvPr>
          <p:cNvSpPr txBox="1"/>
          <p:nvPr/>
        </p:nvSpPr>
        <p:spPr>
          <a:xfrm>
            <a:off x="1012371" y="1583871"/>
            <a:ext cx="48740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Type &amp;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Operating frequency range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Polarization of radiation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matching (“resonance”)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Tunability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Environmental effects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 (time and money)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54D9E9-ED3A-808E-AB88-812BA9084884}"/>
              </a:ext>
            </a:extLst>
          </p:cNvPr>
          <p:cNvSpPr txBox="1"/>
          <p:nvPr/>
        </p:nvSpPr>
        <p:spPr>
          <a:xfrm>
            <a:off x="6096000" y="1375626"/>
            <a:ext cx="5391150" cy="525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Simulations before prototyping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Understanding of antenna behavior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Confidence in design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Good selection of parts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Reproducibility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Don’t 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Design by trial and error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Not foreseeing unexpected behaviors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Helvetica" pitchFamily="2" charset="0"/>
              </a:rPr>
              <a:t>Voo</a:t>
            </a:r>
            <a:r>
              <a:rPr lang="en-US" sz="2000" dirty="0">
                <a:latin typeface="Helvetica" pitchFamily="2" charset="0"/>
              </a:rPr>
              <a:t>-doo! Not reproducible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Helvetic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631C2-F3A3-D3CA-DF98-AB44F620216C}"/>
              </a:ext>
            </a:extLst>
          </p:cNvPr>
          <p:cNvCxnSpPr>
            <a:cxnSpLocks/>
          </p:cNvCxnSpPr>
          <p:nvPr/>
        </p:nvCxnSpPr>
        <p:spPr>
          <a:xfrm>
            <a:off x="5753097" y="1375626"/>
            <a:ext cx="0" cy="4910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1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Ansys HFSS</a:t>
            </a:r>
          </a:p>
        </p:txBody>
      </p:sp>
      <p:pic>
        <p:nvPicPr>
          <p:cNvPr id="8194" name="Picture 2" descr="Antenna Design Application">
            <a:extLst>
              <a:ext uri="{FF2B5EF4-FFF2-40B4-BE49-F238E27FC236}">
                <a16:creationId xmlns:a16="http://schemas.microsoft.com/office/drawing/2014/main" id="{A951B5C2-AFE6-96CD-8196-6E1EC4E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1318474"/>
            <a:ext cx="5382131" cy="35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CFF70-6394-11C2-92D5-5F2E5E6CB5C1}"/>
              </a:ext>
            </a:extLst>
          </p:cNvPr>
          <p:cNvSpPr txBox="1"/>
          <p:nvPr/>
        </p:nvSpPr>
        <p:spPr>
          <a:xfrm>
            <a:off x="1012371" y="1583871"/>
            <a:ext cx="6231392" cy="469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Free*, powerful 3D EM solver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Relatively easy to learn and use: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Watch tutorials (YT/Ansys classes)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Build antenna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Set up solution and solve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Alternatives: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COMSOL (very not free, IS&amp;T has no license)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MATLAB (not enough features)</a:t>
            </a:r>
          </a:p>
        </p:txBody>
      </p:sp>
    </p:spTree>
    <p:extLst>
      <p:ext uri="{BB962C8B-B14F-4D97-AF65-F5344CB8AC3E}">
        <p14:creationId xmlns:p14="http://schemas.microsoft.com/office/powerpoint/2010/main" val="3389737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307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Modeling a waveguide antenna with Ansys HFSS</a:t>
            </a: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 10 steps</a:t>
            </a:r>
          </a:p>
        </p:txBody>
      </p:sp>
    </p:spTree>
    <p:extLst>
      <p:ext uri="{BB962C8B-B14F-4D97-AF65-F5344CB8AC3E}">
        <p14:creationId xmlns:p14="http://schemas.microsoft.com/office/powerpoint/2010/main" val="159435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1: Waveguide antenna requirements &amp;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5AB2D-8650-D462-9B0D-B08BDDBBAC0F}"/>
              </a:ext>
            </a:extLst>
          </p:cNvPr>
          <p:cNvSpPr txBox="1"/>
          <p:nvPr/>
        </p:nvSpPr>
        <p:spPr>
          <a:xfrm>
            <a:off x="1012371" y="1583871"/>
            <a:ext cx="52455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Operational frequency: 5.640 GHz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Tunable polarization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Radiation with high directivity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833869-0944-F513-383C-4E5BBE4A1D00}"/>
              </a:ext>
            </a:extLst>
          </p:cNvPr>
          <p:cNvSpPr/>
          <p:nvPr/>
        </p:nvSpPr>
        <p:spPr>
          <a:xfrm>
            <a:off x="6125083" y="2386012"/>
            <a:ext cx="904370" cy="1714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56B42-CE91-6DB4-D2E8-39F1EA8AB90C}"/>
              </a:ext>
            </a:extLst>
          </p:cNvPr>
          <p:cNvSpPr txBox="1"/>
          <p:nvPr/>
        </p:nvSpPr>
        <p:spPr>
          <a:xfrm>
            <a:off x="7086596" y="156536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Rectangular waveguide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A22D4-B8DF-B573-851D-3C124A564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6"/>
          <a:stretch/>
        </p:blipFill>
        <p:spPr>
          <a:xfrm>
            <a:off x="8594990" y="2000250"/>
            <a:ext cx="1706820" cy="14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1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1: Waveguide antenna requirements &amp;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5AB2D-8650-D462-9B0D-B08BDDBBAC0F}"/>
              </a:ext>
            </a:extLst>
          </p:cNvPr>
          <p:cNvSpPr txBox="1"/>
          <p:nvPr/>
        </p:nvSpPr>
        <p:spPr>
          <a:xfrm>
            <a:off x="1012371" y="1583871"/>
            <a:ext cx="52455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Operational frequency: 5.640 GHz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Tunable polarization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Radiation with high directivity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833869-0944-F513-383C-4E5BBE4A1D00}"/>
              </a:ext>
            </a:extLst>
          </p:cNvPr>
          <p:cNvSpPr/>
          <p:nvPr/>
        </p:nvSpPr>
        <p:spPr>
          <a:xfrm>
            <a:off x="6125083" y="2386012"/>
            <a:ext cx="904370" cy="1714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56B42-CE91-6DB4-D2E8-39F1EA8AB90C}"/>
              </a:ext>
            </a:extLst>
          </p:cNvPr>
          <p:cNvSpPr txBox="1"/>
          <p:nvPr/>
        </p:nvSpPr>
        <p:spPr>
          <a:xfrm>
            <a:off x="7086596" y="156536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Rectangular waveguide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A22D4-B8DF-B573-851D-3C124A564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6"/>
          <a:stretch/>
        </p:blipFill>
        <p:spPr>
          <a:xfrm>
            <a:off x="8594990" y="2000250"/>
            <a:ext cx="1706820" cy="14421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E36EB-8674-B4DF-E6DD-38DF44764BB6}"/>
              </a:ext>
            </a:extLst>
          </p:cNvPr>
          <p:cNvCxnSpPr/>
          <p:nvPr/>
        </p:nvCxnSpPr>
        <p:spPr>
          <a:xfrm>
            <a:off x="767268" y="3514721"/>
            <a:ext cx="108262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60A4E1-C425-3030-FA90-362DEB8021C2}"/>
              </a:ext>
            </a:extLst>
          </p:cNvPr>
          <p:cNvSpPr txBox="1"/>
          <p:nvPr/>
        </p:nvSpPr>
        <p:spPr>
          <a:xfrm>
            <a:off x="1012371" y="3764159"/>
            <a:ext cx="105811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Width:</a:t>
            </a:r>
            <a:r>
              <a:rPr lang="en-US" sz="2200" dirty="0">
                <a:latin typeface="Helvetica" pitchFamily="2" charset="0"/>
              </a:rPr>
              <a:t> n</a:t>
            </a:r>
            <a:r>
              <a:rPr lang="en-US" sz="2200" dirty="0">
                <a:latin typeface="Helvetica" pitchFamily="2" charset="0"/>
                <a:sym typeface="Wingdings" pitchFamily="2" charset="2"/>
              </a:rPr>
              <a:t>eeds cutoff frequency of TE01 mode &lt; 5.64 GHz  a = 33 mm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Length:</a:t>
            </a:r>
            <a:r>
              <a:rPr lang="en-US" sz="2200" dirty="0">
                <a:latin typeface="Helvetica" pitchFamily="2" charset="0"/>
              </a:rPr>
              <a:t> To be optimized, but set to 58 mm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Feeds:</a:t>
            </a:r>
            <a:r>
              <a:rPr lang="en-US" sz="2200" dirty="0">
                <a:latin typeface="Helvetica" pitchFamily="2" charset="0"/>
              </a:rPr>
              <a:t> Naively, 2 perpendicular feeds. 13 mm from backwall, 9.5 mm tall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Hole in the backwall for the MOT beam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D5C7C-2943-07B6-9595-555765B80BD3}"/>
              </a:ext>
            </a:extLst>
          </p:cNvPr>
          <p:cNvSpPr txBox="1"/>
          <p:nvPr/>
        </p:nvSpPr>
        <p:spPr>
          <a:xfrm>
            <a:off x="7689957" y="6567822"/>
            <a:ext cx="4354406" cy="24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effectLst/>
                <a:latin typeface="Helvetica" pitchFamily="2" charset="0"/>
              </a:rPr>
              <a:t>Inspired by Xing-Yan Chen et al, Nature, volume 614, </a:t>
            </a:r>
            <a:r>
              <a:rPr lang="en-US" sz="1000" b="0" i="0" u="none" strike="noStrike" dirty="0">
                <a:solidFill>
                  <a:srgbClr val="0070C0"/>
                </a:solidFill>
                <a:effectLst/>
                <a:latin typeface="Helvetica" pitchFamily="2" charset="0"/>
              </a:rPr>
              <a:t>pages 59–63 (2023)</a:t>
            </a: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22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2: Build the antenna in Ansys HFSS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C25ED-13E9-1189-8444-4B02A4769BF4}"/>
              </a:ext>
            </a:extLst>
          </p:cNvPr>
          <p:cNvSpPr txBox="1"/>
          <p:nvPr/>
        </p:nvSpPr>
        <p:spPr>
          <a:xfrm>
            <a:off x="5686430" y="2361038"/>
            <a:ext cx="5739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Parametrize!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Feed dimensions: SMA stub connectors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Can specify materials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</p:txBody>
      </p:sp>
      <p:pic>
        <p:nvPicPr>
          <p:cNvPr id="7" name="Picture 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5955B99-ECA3-E03E-9B3F-D6699E32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" y="1320109"/>
            <a:ext cx="4066356" cy="43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7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2: Build the antenna in Ansys HFSS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3: Define 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8B097-7FDD-3BAC-1E1E-D0635DC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5" y="1320209"/>
            <a:ext cx="3187192" cy="528247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0AD670D-DA6B-8033-4224-78C7A4EF2093}"/>
              </a:ext>
            </a:extLst>
          </p:cNvPr>
          <p:cNvSpPr/>
          <p:nvPr/>
        </p:nvSpPr>
        <p:spPr>
          <a:xfrm rot="1811357">
            <a:off x="2573041" y="2844012"/>
            <a:ext cx="1762496" cy="3974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86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3: Define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7ECBC-3673-0F8F-0B07-FBEE38D21393}"/>
              </a:ext>
            </a:extLst>
          </p:cNvPr>
          <p:cNvSpPr txBox="1"/>
          <p:nvPr/>
        </p:nvSpPr>
        <p:spPr>
          <a:xfrm>
            <a:off x="767267" y="2084841"/>
            <a:ext cx="42905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Radiation box</a:t>
            </a:r>
            <a:br>
              <a:rPr lang="en-US" sz="2200" dirty="0">
                <a:latin typeface="Helvetica" pitchFamily="2" charset="0"/>
              </a:rPr>
            </a:b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Defines FEM volume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Allows energy to radiate out of solution space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Material: vacuum, air, etc.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7FBF7-F3E8-8543-8625-672D7FB9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82" y="1946832"/>
            <a:ext cx="3083243" cy="3364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9EF63-DE26-50F4-1204-8638F456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04" y="1946832"/>
            <a:ext cx="3083243" cy="3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3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8B097-7FDD-3BAC-1E1E-D0635DC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5" y="1320209"/>
            <a:ext cx="3187192" cy="528247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0AD670D-DA6B-8033-4224-78C7A4EF2093}"/>
              </a:ext>
            </a:extLst>
          </p:cNvPr>
          <p:cNvSpPr/>
          <p:nvPr/>
        </p:nvSpPr>
        <p:spPr>
          <a:xfrm rot="1811357">
            <a:off x="2454761" y="3386938"/>
            <a:ext cx="1762496" cy="3974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92168-5EC0-3074-879D-FAA54D3C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917" y="1914298"/>
            <a:ext cx="2885758" cy="3191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AE9D5-BB55-1E88-2B99-D3173077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97" y="1905330"/>
            <a:ext cx="2885758" cy="3162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51EC50-6C04-43DF-E579-67C048846FB4}"/>
              </a:ext>
            </a:extLst>
          </p:cNvPr>
          <p:cNvSpPr txBox="1"/>
          <p:nvPr/>
        </p:nvSpPr>
        <p:spPr>
          <a:xfrm>
            <a:off x="767268" y="1361336"/>
            <a:ext cx="1010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… to get antenna’s response: S-parameters, fields, etc. =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plugging in the VNA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4882C4-5CF9-6E7F-23FB-09C8BD91E7D4}"/>
              </a:ext>
            </a:extLst>
          </p:cNvPr>
          <p:cNvCxnSpPr>
            <a:cxnSpLocks/>
          </p:cNvCxnSpPr>
          <p:nvPr/>
        </p:nvCxnSpPr>
        <p:spPr>
          <a:xfrm flipV="1">
            <a:off x="7269642" y="3158070"/>
            <a:ext cx="2893668" cy="928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33C287-DE98-1392-F8C3-32705E73362E}"/>
              </a:ext>
            </a:extLst>
          </p:cNvPr>
          <p:cNvCxnSpPr>
            <a:cxnSpLocks/>
          </p:cNvCxnSpPr>
          <p:nvPr/>
        </p:nvCxnSpPr>
        <p:spPr>
          <a:xfrm flipV="1">
            <a:off x="7269642" y="4086221"/>
            <a:ext cx="2938510" cy="195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0F4561-73D9-E551-C603-F636744A2F61}"/>
              </a:ext>
            </a:extLst>
          </p:cNvPr>
          <p:cNvSpPr txBox="1"/>
          <p:nvPr/>
        </p:nvSpPr>
        <p:spPr>
          <a:xfrm>
            <a:off x="8762672" y="518727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Excitation on coaxial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3B2D9-7132-D8A5-8567-ACD67FDE1A3B}"/>
              </a:ext>
            </a:extLst>
          </p:cNvPr>
          <p:cNvSpPr txBox="1"/>
          <p:nvPr/>
        </p:nvSpPr>
        <p:spPr>
          <a:xfrm>
            <a:off x="767099" y="2185984"/>
            <a:ext cx="521272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With multiple ports, can specify:</a:t>
            </a:r>
          </a:p>
          <a:p>
            <a:endParaRPr lang="en-US" sz="2200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 phases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 power (W, dBm, etc.)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Port normalization (</a:t>
            </a:r>
            <a:r>
              <a:rPr lang="en-US" sz="2200" dirty="0" err="1">
                <a:solidFill>
                  <a:srgbClr val="7030A0"/>
                </a:solidFill>
                <a:latin typeface="Helvetica" pitchFamily="2" charset="0"/>
              </a:rPr>
              <a:t>Z</a:t>
            </a:r>
            <a:r>
              <a:rPr lang="en-US" sz="2200" baseline="-25000" dirty="0" err="1">
                <a:solidFill>
                  <a:srgbClr val="7030A0"/>
                </a:solidFill>
                <a:latin typeface="Helvetica" pitchFamily="2" charset="0"/>
              </a:rPr>
              <a:t>out</a:t>
            </a: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 of source)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1E5EA-F04B-1D37-D7FA-2B1828882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26" y="5267965"/>
            <a:ext cx="6425901" cy="11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9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78675-EB33-6C3C-9840-CC8D98DEB08A}"/>
              </a:ext>
            </a:extLst>
          </p:cNvPr>
          <p:cNvSpPr txBox="1"/>
          <p:nvPr/>
        </p:nvSpPr>
        <p:spPr>
          <a:xfrm>
            <a:off x="767268" y="2543073"/>
            <a:ext cx="83910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Port renormalization:</a:t>
            </a:r>
          </a:p>
          <a:p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Enabled:</a:t>
            </a:r>
            <a:r>
              <a:rPr lang="en-US" sz="2200" dirty="0">
                <a:latin typeface="Helvetica" pitchFamily="2" charset="0"/>
              </a:rPr>
              <a:t> port Z is fixed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Disabled: </a:t>
            </a:r>
            <a:r>
              <a:rPr lang="en-US" sz="2200" dirty="0">
                <a:latin typeface="Helvetica" pitchFamily="2" charset="0"/>
              </a:rPr>
              <a:t>port</a:t>
            </a: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sz="2200" dirty="0">
                <a:latin typeface="Helvetica" pitchFamily="2" charset="0"/>
              </a:rPr>
              <a:t>Z calculated from design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Good practice: design connectors to specified impedance, but normalize anyway</a:t>
            </a:r>
          </a:p>
          <a:p>
            <a:endParaRPr lang="en-US" sz="220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7035-DE68-01F9-BA64-52FAE398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84" y="1394941"/>
            <a:ext cx="6738216" cy="22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8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 up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8B097-7FDD-3BAC-1E1E-D0635DC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5" y="1320209"/>
            <a:ext cx="3187192" cy="528247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0AD670D-DA6B-8033-4224-78C7A4EF2093}"/>
              </a:ext>
            </a:extLst>
          </p:cNvPr>
          <p:cNvSpPr/>
          <p:nvPr/>
        </p:nvSpPr>
        <p:spPr>
          <a:xfrm rot="1811357">
            <a:off x="2511912" y="4006157"/>
            <a:ext cx="1762496" cy="3974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0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1391C-C662-7ED8-E553-D3E4235E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046" y="2294009"/>
            <a:ext cx="3450687" cy="3816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 up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0A6DE-07EE-115F-4FB2-10B74960587C}"/>
              </a:ext>
            </a:extLst>
          </p:cNvPr>
          <p:cNvSpPr txBox="1"/>
          <p:nvPr/>
        </p:nvSpPr>
        <p:spPr>
          <a:xfrm>
            <a:off x="767267" y="1741946"/>
            <a:ext cx="82910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What to calculate?</a:t>
            </a:r>
          </a:p>
          <a:p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response at different frequencies (S-parameters)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E-field strength &amp; polarization in a region/at a point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Radiation pattern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Directivity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70DE4AC-461C-400B-A4B0-39D1D5524D81}"/>
              </a:ext>
            </a:extLst>
          </p:cNvPr>
          <p:cNvSpPr/>
          <p:nvPr/>
        </p:nvSpPr>
        <p:spPr>
          <a:xfrm rot="5847426">
            <a:off x="9186893" y="2009270"/>
            <a:ext cx="1230825" cy="153723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9E5E6-6634-04A9-C740-C5A37A6128F6}"/>
              </a:ext>
            </a:extLst>
          </p:cNvPr>
          <p:cNvSpPr txBox="1"/>
          <p:nvPr/>
        </p:nvSpPr>
        <p:spPr>
          <a:xfrm>
            <a:off x="9233349" y="1096616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Vacuum box</a:t>
            </a:r>
          </a:p>
        </p:txBody>
      </p:sp>
    </p:spTree>
    <p:extLst>
      <p:ext uri="{BB962C8B-B14F-4D97-AF65-F5344CB8AC3E}">
        <p14:creationId xmlns:p14="http://schemas.microsoft.com/office/powerpoint/2010/main" val="384727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 up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F7176-D5A9-F18C-BFAB-19C9751A65B0}"/>
              </a:ext>
            </a:extLst>
          </p:cNvPr>
          <p:cNvSpPr txBox="1"/>
          <p:nvPr/>
        </p:nvSpPr>
        <p:spPr>
          <a:xfrm>
            <a:off x="767267" y="1741946"/>
            <a:ext cx="8291007" cy="444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What to set up?</a:t>
            </a:r>
          </a:p>
          <a:p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Solution frequency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Frequency sweep (range, # of points)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Advanced options: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Calculate derivatives </a:t>
            </a:r>
            <a:r>
              <a:rPr lang="en-US" sz="2200" dirty="0" err="1">
                <a:solidFill>
                  <a:srgbClr val="7030A0"/>
                </a:solidFill>
                <a:latin typeface="Helvetica" pitchFamily="2" charset="0"/>
              </a:rPr>
              <a:t>wrt</a:t>
            </a: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 design parameters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Solver (tolerance, # of adaptive solution passes, etc.)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Optimization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77795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6: Validate and solve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B84B-72AF-807B-C265-F712BB29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04" y="1748761"/>
            <a:ext cx="7609992" cy="35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4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1961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S-parameters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C8A7C-01ED-C06A-20A9-1ACE46CB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7" y="2024018"/>
            <a:ext cx="5191757" cy="3590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09A31-E9D9-AA64-799B-0EF3889A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97" y="2024018"/>
            <a:ext cx="5524561" cy="3590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113FF1-D450-F138-2686-0BF58F24AD11}"/>
              </a:ext>
            </a:extLst>
          </p:cNvPr>
          <p:cNvSpPr txBox="1"/>
          <p:nvPr/>
        </p:nvSpPr>
        <p:spPr>
          <a:xfrm>
            <a:off x="3030329" y="5889640"/>
            <a:ext cx="665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BFA6E-7C08-79C0-20A2-9CEADB58CBFF}"/>
              </a:ext>
            </a:extLst>
          </p:cNvPr>
          <p:cNvSpPr txBox="1"/>
          <p:nvPr/>
        </p:nvSpPr>
        <p:spPr>
          <a:xfrm>
            <a:off x="8654561" y="5889639"/>
            <a:ext cx="686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S21</a:t>
            </a:r>
          </a:p>
        </p:txBody>
      </p:sp>
    </p:spTree>
    <p:extLst>
      <p:ext uri="{BB962C8B-B14F-4D97-AF65-F5344CB8AC3E}">
        <p14:creationId xmlns:p14="http://schemas.microsoft.com/office/powerpoint/2010/main" val="1001704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3D radiation pattern &amp; directivity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3F4F6-D936-935B-F887-0408E5AF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01" y="2214563"/>
            <a:ext cx="4647426" cy="3814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CA6B1-5862-06FF-C988-0A11BD42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99" y="1420928"/>
            <a:ext cx="4185961" cy="460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7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33A2F-09C2-EF5B-1DD4-233D6759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4" y="2039090"/>
            <a:ext cx="4241745" cy="3994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07C4F-8042-705E-8A39-8E8B2BDE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34" y="2039090"/>
            <a:ext cx="4186176" cy="39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6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2A8E1-6D24-643F-6F31-4BB423A2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6" y="2028827"/>
            <a:ext cx="4241131" cy="4029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3979C-394D-D33D-5653-AAC83B22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81" y="2028826"/>
            <a:ext cx="4241132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7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4155-5AC0-F64C-5476-0B5FC36CAC43}"/>
              </a:ext>
            </a:extLst>
          </p:cNvPr>
          <p:cNvSpPr txBox="1"/>
          <p:nvPr/>
        </p:nvSpPr>
        <p:spPr>
          <a:xfrm>
            <a:off x="2306942" y="3787036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411136FE-47F1-9FF7-8C87-AC62A649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7FAB0-772B-312F-EB3A-6FC11F2B1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34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67C3A-5B8E-E622-7D5B-008C2C52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09" y="2035614"/>
            <a:ext cx="4084689" cy="4376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007FB-78DE-70AD-208F-5B6DF788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87" y="2035614"/>
            <a:ext cx="4084689" cy="42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24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Polarization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A1E6-537B-658B-3B9D-8792369B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208" y="739296"/>
            <a:ext cx="6702967" cy="1117161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E9217483-D3A4-FE4F-CA31-AF8CB4D2E715}"/>
              </a:ext>
            </a:extLst>
          </p:cNvPr>
          <p:cNvSpPr/>
          <p:nvPr/>
        </p:nvSpPr>
        <p:spPr>
          <a:xfrm>
            <a:off x="6143622" y="975397"/>
            <a:ext cx="2341947" cy="90496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25B24-C83C-C59E-03B9-7073A751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05" y="2157410"/>
            <a:ext cx="3919033" cy="4101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206BF-CA19-70FA-B7FE-8C1525B9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62" y="2252179"/>
            <a:ext cx="3919033" cy="4054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2F7D2F-9F2D-167C-92BB-26801AD45240}"/>
              </a:ext>
            </a:extLst>
          </p:cNvPr>
          <p:cNvSpPr txBox="1"/>
          <p:nvPr/>
        </p:nvSpPr>
        <p:spPr>
          <a:xfrm>
            <a:off x="5779559" y="63683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Counter-intuitive power ratio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61A369-6230-908B-093B-3681C5791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90939">
            <a:off x="9740236" y="2004764"/>
            <a:ext cx="2095492" cy="15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03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pic>
        <p:nvPicPr>
          <p:cNvPr id="64514" name="Picture 2" descr="Ey ( Ⅵ &#10;Calculato 乛 Exp 乛 essions Plot 一 &#10;Ex (Vim) &#10;HFSSDesign2 22 R2 &#10;F 「 eq='S 64GH &#10;Setupl Last-adaptive &#10;Ansys &#10;STUDENT ">
            <a:extLst>
              <a:ext uri="{FF2B5EF4-FFF2-40B4-BE49-F238E27FC236}">
                <a16:creationId xmlns:a16="http://schemas.microsoft.com/office/drawing/2014/main" id="{A255B003-E105-AB67-82F1-3F3AA6AD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1" y="1571263"/>
            <a:ext cx="4463135" cy="42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7048DC-7759-1ECF-EC41-1223BEC1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8" y="2964008"/>
            <a:ext cx="2640012" cy="2667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FEBE53-9FB8-C969-6218-5AED9A025CCB}"/>
              </a:ext>
            </a:extLst>
          </p:cNvPr>
          <p:cNvSpPr txBox="1"/>
          <p:nvPr/>
        </p:nvSpPr>
        <p:spPr>
          <a:xfrm>
            <a:off x="628650" y="2000970"/>
            <a:ext cx="4814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Only one probe feed </a:t>
            </a:r>
          </a:p>
          <a:p>
            <a:r>
              <a:rPr lang="en-US" sz="2200" dirty="0">
                <a:latin typeface="Helvetica" pitchFamily="2" charset="0"/>
                <a:sym typeface="Wingdings" pitchFamily="2" charset="2"/>
              </a:rPr>
              <a:t>   </a:t>
            </a:r>
            <a:r>
              <a:rPr lang="en-US" sz="2200" dirty="0">
                <a:latin typeface="Helvetica" pitchFamily="2" charset="0"/>
              </a:rPr>
              <a:t>expect linear polarization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BBC6744-703D-D6EB-434A-F94AC0DD6642}"/>
              </a:ext>
            </a:extLst>
          </p:cNvPr>
          <p:cNvSpPr/>
          <p:nvPr/>
        </p:nvSpPr>
        <p:spPr>
          <a:xfrm rot="10800000">
            <a:off x="971550" y="4814888"/>
            <a:ext cx="57150" cy="10553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008800F-E012-34FA-5552-C00220AA50CC}"/>
              </a:ext>
            </a:extLst>
          </p:cNvPr>
          <p:cNvSpPr/>
          <p:nvPr/>
        </p:nvSpPr>
        <p:spPr>
          <a:xfrm rot="16200000">
            <a:off x="1491218" y="5342546"/>
            <a:ext cx="57150" cy="10553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241C8-F2C1-2327-A481-DCB398C224D3}"/>
              </a:ext>
            </a:extLst>
          </p:cNvPr>
          <p:cNvSpPr txBox="1"/>
          <p:nvPr/>
        </p:nvSpPr>
        <p:spPr>
          <a:xfrm>
            <a:off x="674395" y="4570869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FB935-3B10-9EE5-8384-9B51185853A5}"/>
              </a:ext>
            </a:extLst>
          </p:cNvPr>
          <p:cNvSpPr txBox="1"/>
          <p:nvPr/>
        </p:nvSpPr>
        <p:spPr>
          <a:xfrm>
            <a:off x="2068867" y="5825309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9F977-5819-1A64-18E3-E418E216E7C2}"/>
              </a:ext>
            </a:extLst>
          </p:cNvPr>
          <p:cNvSpPr txBox="1"/>
          <p:nvPr/>
        </p:nvSpPr>
        <p:spPr>
          <a:xfrm rot="19813496">
            <a:off x="8812178" y="3073571"/>
            <a:ext cx="3659976" cy="12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Something wrong with the model?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Where does </a:t>
            </a:r>
            <a:r>
              <a:rPr lang="en-US" dirty="0" err="1">
                <a:latin typeface="Helvetica" pitchFamily="2" charset="0"/>
              </a:rPr>
              <a:t>Ey</a:t>
            </a:r>
            <a:r>
              <a:rPr lang="en-US" dirty="0">
                <a:latin typeface="Helvetica" pitchFamily="2" charset="0"/>
              </a:rPr>
              <a:t> come from?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23B78-7266-12A1-D1A5-7E35740C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90939">
            <a:off x="8939440" y="1744548"/>
            <a:ext cx="2095492" cy="15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71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486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Something wrong with the model?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B1802-8FF7-A20D-0842-6F82C26D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09" y="2612592"/>
            <a:ext cx="6290758" cy="380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8478F-FA1D-51EC-46A8-AAE6401993DC}"/>
              </a:ext>
            </a:extLst>
          </p:cNvPr>
          <p:cNvSpPr txBox="1"/>
          <p:nvPr/>
        </p:nvSpPr>
        <p:spPr>
          <a:xfrm>
            <a:off x="1499101" y="1986832"/>
            <a:ext cx="45968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Test 1: make diagonal polarizations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EA503-A73F-1E60-E63D-4B4D6EF3E653}"/>
              </a:ext>
            </a:extLst>
          </p:cNvPr>
          <p:cNvSpPr txBox="1"/>
          <p:nvPr/>
        </p:nvSpPr>
        <p:spPr>
          <a:xfrm>
            <a:off x="9021411" y="4069790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as expected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10E4125D-77A7-AD63-7B86-60BE914F1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9718" y="2878172"/>
            <a:ext cx="1378491" cy="13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8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486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Something wrong with the model??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478F-FA1D-51EC-46A8-AAE6401993DC}"/>
              </a:ext>
            </a:extLst>
          </p:cNvPr>
          <p:cNvSpPr txBox="1"/>
          <p:nvPr/>
        </p:nvSpPr>
        <p:spPr>
          <a:xfrm>
            <a:off x="1499101" y="1986832"/>
            <a:ext cx="72305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Test 2: Effect of inactive probe feed on active probe feed</a:t>
            </a:r>
          </a:p>
        </p:txBody>
      </p:sp>
      <p:pic>
        <p:nvPicPr>
          <p:cNvPr id="63490" name="Picture 2" descr="Ey ( Ⅵ &#10;Calculato 乛 Exp 乛 essions Plot 一 &#10;Ex (Vim) &#10;HFSSDesign2 22 R2 &#10;F 「 eq='S 64GH &#10;Setupl Last-adaptive &#10;Ansys &#10;STUDENT ">
            <a:extLst>
              <a:ext uri="{FF2B5EF4-FFF2-40B4-BE49-F238E27FC236}">
                <a16:creationId xmlns:a16="http://schemas.microsoft.com/office/drawing/2014/main" id="{604CF05F-8DF0-CAC7-86AB-2784A557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07" y="2674641"/>
            <a:ext cx="2111375" cy="20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EBE3F-8E62-F716-90A1-2D7354EA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15" y="4821216"/>
            <a:ext cx="1816100" cy="1835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71CEA-E6B1-DF48-CE25-D58050387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12" y="2674641"/>
            <a:ext cx="2105530" cy="2033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C1ED0-33B4-296A-6351-151D1EA84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90" y="4821216"/>
            <a:ext cx="1810097" cy="1835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66506-3343-5BE3-46FD-8AD8C57E2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450" y="2572640"/>
            <a:ext cx="2111375" cy="213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9DF8E8-959F-304D-8F7E-CA764CF75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43" y="4821216"/>
            <a:ext cx="1849431" cy="183515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1393711-79AD-3F8D-DB38-604E42E54FDA}"/>
              </a:ext>
            </a:extLst>
          </p:cNvPr>
          <p:cNvSpPr/>
          <p:nvPr/>
        </p:nvSpPr>
        <p:spPr>
          <a:xfrm rot="10800000">
            <a:off x="807243" y="5842795"/>
            <a:ext cx="45719" cy="514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F5C90B-6336-6F38-679F-033A4AA17217}"/>
              </a:ext>
            </a:extLst>
          </p:cNvPr>
          <p:cNvSpPr/>
          <p:nvPr/>
        </p:nvSpPr>
        <p:spPr>
          <a:xfrm rot="16200000">
            <a:off x="1100928" y="6066865"/>
            <a:ext cx="45719" cy="5919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E9A94-712E-BF7D-ABAA-AE1E04881629}"/>
              </a:ext>
            </a:extLst>
          </p:cNvPr>
          <p:cNvSpPr txBox="1"/>
          <p:nvPr/>
        </p:nvSpPr>
        <p:spPr>
          <a:xfrm>
            <a:off x="567240" y="5516489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C85447-5579-695E-4BFD-F10AD09C6D94}"/>
              </a:ext>
            </a:extLst>
          </p:cNvPr>
          <p:cNvSpPr txBox="1"/>
          <p:nvPr/>
        </p:nvSpPr>
        <p:spPr>
          <a:xfrm>
            <a:off x="1247331" y="6297926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F809-72C6-45D1-8969-F089EDA96605}"/>
              </a:ext>
            </a:extLst>
          </p:cNvPr>
          <p:cNvSpPr txBox="1"/>
          <p:nvPr/>
        </p:nvSpPr>
        <p:spPr>
          <a:xfrm>
            <a:off x="8560785" y="4076419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Likely the antenna’s geometry</a:t>
            </a: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C8C545D9-5BC7-B1C6-E042-0BB8CC00D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9718" y="2878172"/>
            <a:ext cx="1378491" cy="13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5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486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Something wrong with the model??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478F-FA1D-51EC-46A8-AAE6401993DC}"/>
              </a:ext>
            </a:extLst>
          </p:cNvPr>
          <p:cNvSpPr txBox="1"/>
          <p:nvPr/>
        </p:nvSpPr>
        <p:spPr>
          <a:xfrm>
            <a:off x="1499101" y="1986835"/>
            <a:ext cx="7833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Test 3: Restore the antenna symmetry by adding probe feeds</a:t>
            </a:r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E3088A96-E3BE-7CA0-F5CE-8CB019BF8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6123" y="2150518"/>
            <a:ext cx="1378491" cy="1378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20F809-72C6-45D1-8969-F089EDA96605}"/>
              </a:ext>
            </a:extLst>
          </p:cNvPr>
          <p:cNvSpPr txBox="1"/>
          <p:nvPr/>
        </p:nvSpPr>
        <p:spPr>
          <a:xfrm>
            <a:off x="8817190" y="3363055"/>
            <a:ext cx="30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It is the antenna’s 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51CD5-2E8E-A10B-37AF-A73FC7B8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35" y="2726895"/>
            <a:ext cx="2968247" cy="3376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CBB96-7804-AD6E-32AE-722276BE2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889" y="2647239"/>
            <a:ext cx="3480222" cy="36420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BD31471-3AB8-674A-B2F7-BD26F117DF1E}"/>
              </a:ext>
            </a:extLst>
          </p:cNvPr>
          <p:cNvSpPr/>
          <p:nvPr/>
        </p:nvSpPr>
        <p:spPr>
          <a:xfrm>
            <a:off x="4082295" y="4364574"/>
            <a:ext cx="570573" cy="2074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EE613-AA66-DD42-F679-1AABBC7571A0}"/>
              </a:ext>
            </a:extLst>
          </p:cNvPr>
          <p:cNvSpPr txBox="1"/>
          <p:nvPr/>
        </p:nvSpPr>
        <p:spPr>
          <a:xfrm rot="19183020">
            <a:off x="685767" y="3213556"/>
            <a:ext cx="1157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Inactive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338EB-2C1A-C61A-5685-9F21253EFA9C}"/>
              </a:ext>
            </a:extLst>
          </p:cNvPr>
          <p:cNvSpPr txBox="1"/>
          <p:nvPr/>
        </p:nvSpPr>
        <p:spPr>
          <a:xfrm>
            <a:off x="3488553" y="6174817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Active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66F441-663F-0329-C0E3-8EE48B55F564}"/>
              </a:ext>
            </a:extLst>
          </p:cNvPr>
          <p:cNvCxnSpPr/>
          <p:nvPr/>
        </p:nvCxnSpPr>
        <p:spPr>
          <a:xfrm>
            <a:off x="1264611" y="3714750"/>
            <a:ext cx="234490" cy="857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D01AE-9D16-7778-149C-988DEB2C5E0A}"/>
              </a:ext>
            </a:extLst>
          </p:cNvPr>
          <p:cNvCxnSpPr>
            <a:cxnSpLocks/>
          </p:cNvCxnSpPr>
          <p:nvPr/>
        </p:nvCxnSpPr>
        <p:spPr>
          <a:xfrm>
            <a:off x="1552760" y="3457564"/>
            <a:ext cx="891728" cy="907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523CED-40CB-BBD2-B6FF-4B7782A48617}"/>
              </a:ext>
            </a:extLst>
          </p:cNvPr>
          <p:cNvCxnSpPr>
            <a:cxnSpLocks/>
          </p:cNvCxnSpPr>
          <p:nvPr/>
        </p:nvCxnSpPr>
        <p:spPr>
          <a:xfrm>
            <a:off x="2320013" y="5230552"/>
            <a:ext cx="1094818" cy="1008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89CF49-181E-0496-B3FA-8361C5D0A07A}"/>
              </a:ext>
            </a:extLst>
          </p:cNvPr>
          <p:cNvCxnSpPr>
            <a:cxnSpLocks/>
          </p:cNvCxnSpPr>
          <p:nvPr/>
        </p:nvCxnSpPr>
        <p:spPr>
          <a:xfrm>
            <a:off x="3063093" y="4968091"/>
            <a:ext cx="578156" cy="12067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538" name="Picture 2" descr="TNC FEMALE &#10;CONNECTOR &#10;I .30 SQ. ">
            <a:extLst>
              <a:ext uri="{FF2B5EF4-FFF2-40B4-BE49-F238E27FC236}">
                <a16:creationId xmlns:a16="http://schemas.microsoft.com/office/drawing/2014/main" id="{849261E5-4A63-862F-C015-359218BF6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0829">
            <a:off x="8609073" y="4215771"/>
            <a:ext cx="2758675" cy="19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DC92E1-BF97-189A-BC71-C37E72E1FD20}"/>
              </a:ext>
            </a:extLst>
          </p:cNvPr>
          <p:cNvSpPr txBox="1"/>
          <p:nvPr/>
        </p:nvSpPr>
        <p:spPr>
          <a:xfrm rot="20573991">
            <a:off x="8781420" y="5850753"/>
            <a:ext cx="351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Dual-polarized commercial antenna</a:t>
            </a:r>
          </a:p>
        </p:txBody>
      </p:sp>
    </p:spTree>
    <p:extLst>
      <p:ext uri="{BB962C8B-B14F-4D97-AF65-F5344CB8AC3E}">
        <p14:creationId xmlns:p14="http://schemas.microsoft.com/office/powerpoint/2010/main" val="3281882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Aside: A real antenna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E6CB3-1ABC-4058-78F3-9981E454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066" y="1439014"/>
            <a:ext cx="3143936" cy="419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2496A-EF0E-1928-856A-B74B18B7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7" y="1439014"/>
            <a:ext cx="3143936" cy="4191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B75E9-EAFF-24B2-F074-976730826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19" y="1739051"/>
            <a:ext cx="3143936" cy="3039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0CE00C-F73C-2EBD-04A8-319D180EF4E7}"/>
              </a:ext>
            </a:extLst>
          </p:cNvPr>
          <p:cNvSpPr txBox="1"/>
          <p:nvPr/>
        </p:nvSpPr>
        <p:spPr>
          <a:xfrm>
            <a:off x="8680382" y="57307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pc: Munich group &amp; Martin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8F099-20CE-F161-2659-60DCB4AA6139}"/>
              </a:ext>
            </a:extLst>
          </p:cNvPr>
          <p:cNvSpPr txBox="1"/>
          <p:nvPr/>
        </p:nvSpPr>
        <p:spPr>
          <a:xfrm>
            <a:off x="867284" y="4998742"/>
            <a:ext cx="3594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Power ratio for CP  =  1 : 2</a:t>
            </a:r>
          </a:p>
        </p:txBody>
      </p:sp>
    </p:spTree>
    <p:extLst>
      <p:ext uri="{BB962C8B-B14F-4D97-AF65-F5344CB8AC3E}">
        <p14:creationId xmlns:p14="http://schemas.microsoft.com/office/powerpoint/2010/main" val="2433684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Aside: A different antenna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1F28D-4935-3106-E9CF-E9ECC1AB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318474"/>
            <a:ext cx="4989500" cy="4296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6B4C3-4BF5-EDE0-8487-79399183A4EF}"/>
              </a:ext>
            </a:extLst>
          </p:cNvPr>
          <p:cNvSpPr txBox="1"/>
          <p:nvPr/>
        </p:nvSpPr>
        <p:spPr>
          <a:xfrm>
            <a:off x="2427331" y="5672140"/>
            <a:ext cx="266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SW’s cloverleaf antenna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64A87-BD6C-3FDA-9B6C-0E9A7345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1512927"/>
            <a:ext cx="3981450" cy="3832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556F9-29A8-BA6E-A50B-C7FCA7A53C3D}"/>
              </a:ext>
            </a:extLst>
          </p:cNvPr>
          <p:cNvSpPr txBox="1"/>
          <p:nvPr/>
        </p:nvSpPr>
        <p:spPr>
          <a:xfrm>
            <a:off x="6779753" y="5502863"/>
            <a:ext cx="498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46 MHz Rabi frequency with </a:t>
            </a:r>
            <a:r>
              <a:rPr lang="en-US" sz="1600" dirty="0" err="1">
                <a:solidFill>
                  <a:srgbClr val="7030A0"/>
                </a:solidFill>
                <a:latin typeface="Helvetica" pitchFamily="2" charset="0"/>
              </a:rPr>
              <a:t>NaCs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, or E = 33 kV/cm</a:t>
            </a:r>
          </a:p>
        </p:txBody>
      </p:sp>
    </p:spTree>
    <p:extLst>
      <p:ext uri="{BB962C8B-B14F-4D97-AF65-F5344CB8AC3E}">
        <p14:creationId xmlns:p14="http://schemas.microsoft.com/office/powerpoint/2010/main" val="3800493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FC42-F7E2-177E-061A-1E99F36D7847}"/>
              </a:ext>
            </a:extLst>
          </p:cNvPr>
          <p:cNvSpPr txBox="1"/>
          <p:nvPr/>
        </p:nvSpPr>
        <p:spPr>
          <a:xfrm>
            <a:off x="957263" y="1361333"/>
            <a:ext cx="4847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Can we get the best of both worlds??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0F72E-5E4F-CBA5-2000-1BEBCF2E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64" y="2300285"/>
            <a:ext cx="3551711" cy="367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46E7A-D3AE-2B12-1CC1-5719646FF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4"/>
          <a:stretch/>
        </p:blipFill>
        <p:spPr>
          <a:xfrm>
            <a:off x="2213390" y="2285998"/>
            <a:ext cx="3143936" cy="3557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0725C-419E-81EA-D841-E4935416C7C9}"/>
              </a:ext>
            </a:extLst>
          </p:cNvPr>
          <p:cNvSpPr txBox="1"/>
          <p:nvPr/>
        </p:nvSpPr>
        <p:spPr>
          <a:xfrm>
            <a:off x="5672141" y="377190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11802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5F5CA-2C43-39DC-F89A-BF0A1CE8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89" y="2034971"/>
            <a:ext cx="3543300" cy="4030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FC42-F7E2-177E-061A-1E99F36D7847}"/>
              </a:ext>
            </a:extLst>
          </p:cNvPr>
          <p:cNvSpPr txBox="1"/>
          <p:nvPr/>
        </p:nvSpPr>
        <p:spPr>
          <a:xfrm>
            <a:off x="957263" y="1361333"/>
            <a:ext cx="5099473" cy="2413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Four-feed design: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Intuitive and easy polarization tuning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High directivity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High reproducibility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More E for less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$$$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44D07-212C-0F49-600D-68468F08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6" y="2034971"/>
            <a:ext cx="3543300" cy="403029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8467A1-64F6-2D96-C129-C9304998BC60}"/>
              </a:ext>
            </a:extLst>
          </p:cNvPr>
          <p:cNvSpPr/>
          <p:nvPr/>
        </p:nvSpPr>
        <p:spPr>
          <a:xfrm rot="4740121">
            <a:off x="8905398" y="2334175"/>
            <a:ext cx="1675444" cy="19640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2F041-6045-5BB6-FBCF-84B81E126F95}"/>
              </a:ext>
            </a:extLst>
          </p:cNvPr>
          <p:cNvSpPr txBox="1"/>
          <p:nvPr/>
        </p:nvSpPr>
        <p:spPr>
          <a:xfrm>
            <a:off x="8153413" y="1244987"/>
            <a:ext cx="301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Helvetica" pitchFamily="2" charset="0"/>
              </a:rPr>
              <a:t>Standard SMA stub connectors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8C61E-8913-0709-0A00-E96765B7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79" y="4227220"/>
            <a:ext cx="1834159" cy="1965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5815B-69F3-B443-6F8E-0007C2185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4" y="3956168"/>
            <a:ext cx="2209802" cy="25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4155-5AC0-F64C-5476-0B5FC36CAC43}"/>
              </a:ext>
            </a:extLst>
          </p:cNvPr>
          <p:cNvSpPr txBox="1"/>
          <p:nvPr/>
        </p:nvSpPr>
        <p:spPr>
          <a:xfrm>
            <a:off x="2306942" y="3787036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4A88-3436-06B9-B95C-536B91EB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75" y="583538"/>
            <a:ext cx="3422959" cy="2843974"/>
          </a:xfrm>
          <a:prstGeom prst="rect">
            <a:avLst/>
          </a:prstGeom>
        </p:spPr>
      </p:pic>
      <p:pic>
        <p:nvPicPr>
          <p:cNvPr id="1032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411136FE-47F1-9FF7-8C87-AC62A649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7FAB0-772B-312F-EB3A-6FC11F2B1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4E70DA-752A-191B-C4A5-8F19D92C3A25}"/>
              </a:ext>
            </a:extLst>
          </p:cNvPr>
          <p:cNvSpPr txBox="1"/>
          <p:nvPr/>
        </p:nvSpPr>
        <p:spPr>
          <a:xfrm>
            <a:off x="7122215" y="263187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Make/break molecules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84ABE-C847-DF2E-2DFC-55E4B15D6B43}"/>
              </a:ext>
            </a:extLst>
          </p:cNvPr>
          <p:cNvSpPr txBox="1"/>
          <p:nvPr/>
        </p:nvSpPr>
        <p:spPr>
          <a:xfrm>
            <a:off x="6932486" y="3462644"/>
            <a:ext cx="3589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Cheng-</a:t>
            </a:r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Hsun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W., et al.,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Phys. Rev. Lett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 109 (2012): 085301.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0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1961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S-parameters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0CC83-DBD7-62FD-3514-489982B3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14" y="2058986"/>
            <a:ext cx="5055059" cy="3833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DE401-5CBD-1995-9DE8-832A2F5F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93" y="2058986"/>
            <a:ext cx="5055059" cy="385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11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439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Radiation pattern &amp; directivity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08CA7-2B66-5960-9450-7922E472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15" y="2181227"/>
            <a:ext cx="4390520" cy="3805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A14EF-D6F5-BA06-5F5B-0D531A4B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46" y="1700309"/>
            <a:ext cx="3954463" cy="43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57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439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818C4-79E4-4CA9-E962-A7C34161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37" y="2064349"/>
            <a:ext cx="4324352" cy="4162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5D1C4-6097-8D20-C9C2-9DF77057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1" y="2064349"/>
            <a:ext cx="4324352" cy="41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76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439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03628-1A65-E60D-179F-76F57D6E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7" y="2332008"/>
            <a:ext cx="4276472" cy="408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B74D3-E16E-A8C8-B95B-565B4176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84" y="2203416"/>
            <a:ext cx="4035326" cy="4086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1EDF6-3393-F3BE-51C9-72CA59E15F5E}"/>
              </a:ext>
            </a:extLst>
          </p:cNvPr>
          <p:cNvSpPr txBox="1"/>
          <p:nvPr/>
        </p:nvSpPr>
        <p:spPr>
          <a:xfrm>
            <a:off x="6230057" y="6289822"/>
            <a:ext cx="36070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Intuitive polarization tuning!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70AAD3-241D-D89B-EC7A-45C1CCE0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364" y="514097"/>
            <a:ext cx="6894657" cy="1608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516267-FFC4-A91B-0779-25D369E52A1F}"/>
              </a:ext>
            </a:extLst>
          </p:cNvPr>
          <p:cNvSpPr txBox="1"/>
          <p:nvPr/>
        </p:nvSpPr>
        <p:spPr>
          <a:xfrm>
            <a:off x="7272327" y="4088327"/>
            <a:ext cx="1729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 ~ 30 V/cm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7F72A-87CE-6B82-54F4-80C22D6E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710" y="3671942"/>
            <a:ext cx="1958547" cy="18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89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99040"/>
            <a:ext cx="85338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Environmental effects?     </a:t>
            </a:r>
            <a:r>
              <a:rPr lang="en-US" sz="2200" dirty="0">
                <a:latin typeface="Helvetica" pitchFamily="2" charset="0"/>
              </a:rPr>
              <a:t>Say… a chunk of metal is nearby?</a:t>
            </a:r>
            <a:endParaRPr lang="en-US" sz="2200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E9627-B160-36C8-9CA2-0D6241F5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8" y="2018365"/>
            <a:ext cx="2190246" cy="224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43B12-B005-4D68-665A-C20F4F94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6" y="4353237"/>
            <a:ext cx="2190245" cy="2319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D2397-54DF-FFF2-5909-C0E09871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099" y="2676522"/>
            <a:ext cx="3895726" cy="355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EEF2D-04FC-34D9-7938-2D7D00594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137" y="2676522"/>
            <a:ext cx="3868339" cy="3438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E85F8-6AD8-C31A-A2C2-CDE7F9F79238}"/>
              </a:ext>
            </a:extLst>
          </p:cNvPr>
          <p:cNvSpPr txBox="1"/>
          <p:nvPr/>
        </p:nvSpPr>
        <p:spPr>
          <a:xfrm>
            <a:off x="4144395" y="2068558"/>
            <a:ext cx="673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Many properties are modified: resonance, directivity, max E,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4FA18-928E-FDF6-5F72-9943CB4FADCB}"/>
              </a:ext>
            </a:extLst>
          </p:cNvPr>
          <p:cNvSpPr txBox="1"/>
          <p:nvPr/>
        </p:nvSpPr>
        <p:spPr>
          <a:xfrm>
            <a:off x="6306991" y="6143615"/>
            <a:ext cx="2408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 = 22 V/cm</a:t>
            </a:r>
          </a:p>
        </p:txBody>
      </p:sp>
    </p:spTree>
    <p:extLst>
      <p:ext uri="{BB962C8B-B14F-4D97-AF65-F5344CB8AC3E}">
        <p14:creationId xmlns:p14="http://schemas.microsoft.com/office/powerpoint/2010/main" val="3545307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2013403"/>
            <a:ext cx="4247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Other things to consider: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Material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Cost/ease of production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Ease of installation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083A4-33D4-B48F-C2B8-EFD7C16E8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2" t="28958" r="23519" b="22500"/>
          <a:stretch/>
        </p:blipFill>
        <p:spPr>
          <a:xfrm>
            <a:off x="5314950" y="1749292"/>
            <a:ext cx="3086101" cy="3328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F12D5-A739-02F0-B03B-840BB7C87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5" t="12916" r="23796" b="26667"/>
          <a:stretch/>
        </p:blipFill>
        <p:spPr>
          <a:xfrm>
            <a:off x="8701089" y="1357312"/>
            <a:ext cx="2971800" cy="4143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2BE1B-0778-E388-1268-985914B4F9D1}"/>
              </a:ext>
            </a:extLst>
          </p:cNvPr>
          <p:cNvSpPr txBox="1"/>
          <p:nvPr/>
        </p:nvSpPr>
        <p:spPr>
          <a:xfrm>
            <a:off x="8247119" y="5931505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v0</a:t>
            </a:r>
          </a:p>
        </p:txBody>
      </p:sp>
    </p:spTree>
    <p:extLst>
      <p:ext uri="{BB962C8B-B14F-4D97-AF65-F5344CB8AC3E}">
        <p14:creationId xmlns:p14="http://schemas.microsoft.com/office/powerpoint/2010/main" val="1001531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23EDF0-2FE3-5C61-A744-731949A06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9" t="33670" r="15648" b="18251"/>
          <a:stretch/>
        </p:blipFill>
        <p:spPr>
          <a:xfrm>
            <a:off x="8379421" y="360206"/>
            <a:ext cx="3533777" cy="3297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10: Finalize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09574-8CD8-A15F-7DF6-AA163CB6F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2" t="28958" r="23519" b="22500"/>
          <a:stretch/>
        </p:blipFill>
        <p:spPr>
          <a:xfrm>
            <a:off x="4776788" y="1286714"/>
            <a:ext cx="3086101" cy="332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53878-CC0F-5B9E-B74E-D2FB88E63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5" t="12916" r="23796" b="26667"/>
          <a:stretch/>
        </p:blipFill>
        <p:spPr>
          <a:xfrm>
            <a:off x="1041121" y="1792125"/>
            <a:ext cx="3287992" cy="4584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B3543-84B1-CE0D-69F8-71CC56E729D5}"/>
              </a:ext>
            </a:extLst>
          </p:cNvPr>
          <p:cNvSpPr txBox="1"/>
          <p:nvPr/>
        </p:nvSpPr>
        <p:spPr>
          <a:xfrm>
            <a:off x="1041121" y="1318474"/>
            <a:ext cx="4247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... make one and test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A781D-E6F1-D1DC-99C1-3D35E9228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72" t="8941" b="45164"/>
          <a:stretch/>
        </p:blipFill>
        <p:spPr>
          <a:xfrm>
            <a:off x="1895289" y="1781121"/>
            <a:ext cx="8849098" cy="36264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19153F-1DDE-657E-126B-0D6E825FF742}"/>
              </a:ext>
            </a:extLst>
          </p:cNvPr>
          <p:cNvCxnSpPr>
            <a:cxnSpLocks/>
          </p:cNvCxnSpPr>
          <p:nvPr/>
        </p:nvCxnSpPr>
        <p:spPr>
          <a:xfrm flipV="1">
            <a:off x="8379421" y="5080064"/>
            <a:ext cx="750291" cy="108083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339BB1-9181-68DE-598D-CF555EAB7E8D}"/>
              </a:ext>
            </a:extLst>
          </p:cNvPr>
          <p:cNvSpPr txBox="1"/>
          <p:nvPr/>
        </p:nvSpPr>
        <p:spPr>
          <a:xfrm>
            <a:off x="7862889" y="6162143"/>
            <a:ext cx="1377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5.64 GHz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8D077A-2830-FB1D-4309-01ECBB0B2901}"/>
              </a:ext>
            </a:extLst>
          </p:cNvPr>
          <p:cNvCxnSpPr>
            <a:cxnSpLocks/>
          </p:cNvCxnSpPr>
          <p:nvPr/>
        </p:nvCxnSpPr>
        <p:spPr>
          <a:xfrm flipH="1" flipV="1">
            <a:off x="9211177" y="4451928"/>
            <a:ext cx="1781865" cy="116855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EC5728-3177-EE3F-51FC-515AE2DE1017}"/>
              </a:ext>
            </a:extLst>
          </p:cNvPr>
          <p:cNvCxnSpPr>
            <a:cxnSpLocks/>
          </p:cNvCxnSpPr>
          <p:nvPr/>
        </p:nvCxnSpPr>
        <p:spPr>
          <a:xfrm flipH="1" flipV="1">
            <a:off x="9129711" y="3543816"/>
            <a:ext cx="1863331" cy="20766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F3F0CD-B4BE-B9E3-3235-34C79B8557D4}"/>
              </a:ext>
            </a:extLst>
          </p:cNvPr>
          <p:cNvSpPr txBox="1"/>
          <p:nvPr/>
        </p:nvSpPr>
        <p:spPr>
          <a:xfrm>
            <a:off x="10697267" y="5620482"/>
            <a:ext cx="12602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&lt; -14 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690398-F23E-493A-B0FD-CF859C65B40A}"/>
              </a:ext>
            </a:extLst>
          </p:cNvPr>
          <p:cNvSpPr txBox="1"/>
          <p:nvPr/>
        </p:nvSpPr>
        <p:spPr>
          <a:xfrm>
            <a:off x="4519284" y="5500839"/>
            <a:ext cx="232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Tested using Libre VNA</a:t>
            </a:r>
          </a:p>
        </p:txBody>
      </p:sp>
    </p:spTree>
    <p:extLst>
      <p:ext uri="{BB962C8B-B14F-4D97-AF65-F5344CB8AC3E}">
        <p14:creationId xmlns:p14="http://schemas.microsoft.com/office/powerpoint/2010/main" val="3323833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Summary: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EBB2E-812B-6D08-EB33-B1D6755283CA}"/>
              </a:ext>
            </a:extLst>
          </p:cNvPr>
          <p:cNvSpPr txBox="1"/>
          <p:nvPr/>
        </p:nvSpPr>
        <p:spPr>
          <a:xfrm>
            <a:off x="1426899" y="1522523"/>
            <a:ext cx="5083443" cy="2582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Antenna requirements &amp; dimensions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Build it in Ansys HFSS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boundary conditions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excitations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Set up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92D9F-551C-F3B9-6146-3E381844DA7A}"/>
              </a:ext>
            </a:extLst>
          </p:cNvPr>
          <p:cNvSpPr txBox="1"/>
          <p:nvPr/>
        </p:nvSpPr>
        <p:spPr>
          <a:xfrm>
            <a:off x="7012806" y="1523292"/>
            <a:ext cx="2816861" cy="25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Validate and solve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View results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Finalize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2576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Summary: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EBB2E-812B-6D08-EB33-B1D6755283CA}"/>
              </a:ext>
            </a:extLst>
          </p:cNvPr>
          <p:cNvSpPr txBox="1"/>
          <p:nvPr/>
        </p:nvSpPr>
        <p:spPr>
          <a:xfrm>
            <a:off x="1426899" y="1522523"/>
            <a:ext cx="5083443" cy="2582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Antenna requirements &amp; dimensions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Build it in Ansys HFSS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boundary conditions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excitations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Set up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92D9F-551C-F3B9-6146-3E381844DA7A}"/>
              </a:ext>
            </a:extLst>
          </p:cNvPr>
          <p:cNvSpPr txBox="1"/>
          <p:nvPr/>
        </p:nvSpPr>
        <p:spPr>
          <a:xfrm>
            <a:off x="7012806" y="1523292"/>
            <a:ext cx="2816861" cy="25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Validate and solve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View results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Finalize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A9851-3A5F-5755-CC90-876A8EE2928C}"/>
              </a:ext>
            </a:extLst>
          </p:cNvPr>
          <p:cNvSpPr txBox="1"/>
          <p:nvPr/>
        </p:nvSpPr>
        <p:spPr>
          <a:xfrm>
            <a:off x="2796973" y="4852095"/>
            <a:ext cx="7032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Do things work as expected?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Effect on the choice of RF components?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What to do to improve antenna? (how to tune in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2E06E5-071C-7AA4-86E2-8DFE76DBFA22}"/>
              </a:ext>
            </a:extLst>
          </p:cNvPr>
          <p:cNvCxnSpPr>
            <a:cxnSpLocks/>
          </p:cNvCxnSpPr>
          <p:nvPr/>
        </p:nvCxnSpPr>
        <p:spPr>
          <a:xfrm flipH="1">
            <a:off x="5329238" y="3000375"/>
            <a:ext cx="1683568" cy="172878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60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621AB-654B-342E-59D0-D4549D450C2F}"/>
              </a:ext>
            </a:extLst>
          </p:cNvPr>
          <p:cNvSpPr txBox="1"/>
          <p:nvPr/>
        </p:nvSpPr>
        <p:spPr>
          <a:xfrm>
            <a:off x="5299147" y="3152001"/>
            <a:ext cx="1593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53233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4155-5AC0-F64C-5476-0B5FC36CAC43}"/>
              </a:ext>
            </a:extLst>
          </p:cNvPr>
          <p:cNvSpPr txBox="1"/>
          <p:nvPr/>
        </p:nvSpPr>
        <p:spPr>
          <a:xfrm>
            <a:off x="2306942" y="3787036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5F39E-BEE2-155E-2798-13475660FFBE}"/>
              </a:ext>
            </a:extLst>
          </p:cNvPr>
          <p:cNvSpPr txBox="1"/>
          <p:nvPr/>
        </p:nvSpPr>
        <p:spPr>
          <a:xfrm>
            <a:off x="6761218" y="3948291"/>
            <a:ext cx="536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Tune molecular interactions (promised ZGS?)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4A88-3436-06B9-B95C-536B91EB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75" y="583538"/>
            <a:ext cx="3422959" cy="2843974"/>
          </a:xfrm>
          <a:prstGeom prst="rect">
            <a:avLst/>
          </a:prstGeom>
        </p:spPr>
      </p:pic>
      <p:pic>
        <p:nvPicPr>
          <p:cNvPr id="1032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411136FE-47F1-9FF7-8C87-AC62A649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7FAB0-772B-312F-EB3A-6FC11F2B1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4E70DA-752A-191B-C4A5-8F19D92C3A25}"/>
              </a:ext>
            </a:extLst>
          </p:cNvPr>
          <p:cNvSpPr txBox="1"/>
          <p:nvPr/>
        </p:nvSpPr>
        <p:spPr>
          <a:xfrm>
            <a:off x="7122215" y="263187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Make/break molecules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FE8A33-54E5-2EE3-D832-AC79D5B78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342" y="4354525"/>
            <a:ext cx="4590113" cy="2153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B77355-69BF-EDB0-01F9-D25E17A0F76D}"/>
              </a:ext>
            </a:extLst>
          </p:cNvPr>
          <p:cNvSpPr txBox="1"/>
          <p:nvPr/>
        </p:nvSpPr>
        <p:spPr>
          <a:xfrm>
            <a:off x="7550723" y="6511637"/>
            <a:ext cx="3722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Schindewolf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Andreas, et al.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Nature 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607.7920 (2022): 677-681.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84ABE-C847-DF2E-2DFC-55E4B15D6B43}"/>
              </a:ext>
            </a:extLst>
          </p:cNvPr>
          <p:cNvSpPr txBox="1"/>
          <p:nvPr/>
        </p:nvSpPr>
        <p:spPr>
          <a:xfrm>
            <a:off x="6932486" y="3462644"/>
            <a:ext cx="3589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Cheng-</a:t>
            </a:r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Hsun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W., et al.,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Phys. Rev. Lett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 109 (2012): 085301.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13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nature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EA4F3-09D9-254C-2737-736A6C61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45" y="1273628"/>
            <a:ext cx="2954630" cy="247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12D3B-0DD0-A5E4-8744-47D7CB63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64" y="1273629"/>
            <a:ext cx="3008285" cy="24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74420-C92A-4C65-9B70-B293B079E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46" y="4023564"/>
            <a:ext cx="2954630" cy="2474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26916-6DB8-A850-68AA-B55A37D3D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535" y="558583"/>
            <a:ext cx="2954630" cy="3189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1554A-A4C5-F1BF-F0D9-DFB37E889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063" y="4056222"/>
            <a:ext cx="3008285" cy="250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E4853-8DBA-3697-9A3F-4E5F4A065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35" y="4056222"/>
            <a:ext cx="2954630" cy="25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the lab (Fermi1)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E2813-F0CD-952F-9165-39CF541B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4"/>
          <a:stretch/>
        </p:blipFill>
        <p:spPr>
          <a:xfrm>
            <a:off x="767264" y="1496291"/>
            <a:ext cx="3638481" cy="466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8BAF8-D159-EF63-CFDF-23D49D6D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8" y="1585528"/>
            <a:ext cx="6334063" cy="419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8C79F-2E09-86D5-8665-E50D09D2E079}"/>
              </a:ext>
            </a:extLst>
          </p:cNvPr>
          <p:cNvSpPr txBox="1"/>
          <p:nvPr/>
        </p:nvSpPr>
        <p:spPr>
          <a:xfrm>
            <a:off x="4405745" y="364374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F1 outer antenna</a:t>
            </a:r>
          </a:p>
          <a:p>
            <a:r>
              <a:rPr lang="en-US" dirty="0">
                <a:latin typeface="Helvetica" pitchFamily="2" charset="0"/>
              </a:rPr>
              <a:t>for Na RF Evap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19A7-13C6-9D2B-BFD8-1AB73B63B507}"/>
              </a:ext>
            </a:extLst>
          </p:cNvPr>
          <p:cNvSpPr txBox="1"/>
          <p:nvPr/>
        </p:nvSpPr>
        <p:spPr>
          <a:xfrm>
            <a:off x="3691490" y="6091161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PC: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68AE-FA4F-3C7B-D591-E33963B20A65}"/>
              </a:ext>
            </a:extLst>
          </p:cNvPr>
          <p:cNvSpPr txBox="1"/>
          <p:nvPr/>
        </p:nvSpPr>
        <p:spPr>
          <a:xfrm>
            <a:off x="9585285" y="5538177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CHW 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F48E8-13E5-5C32-6EB5-2E0480CECC94}"/>
              </a:ext>
            </a:extLst>
          </p:cNvPr>
          <p:cNvSpPr txBox="1"/>
          <p:nvPr/>
        </p:nvSpPr>
        <p:spPr>
          <a:xfrm>
            <a:off x="10446418" y="3493312"/>
            <a:ext cx="14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K spin </a:t>
            </a:r>
          </a:p>
          <a:p>
            <a:r>
              <a:rPr lang="en-US" dirty="0"/>
              <a:t>manipulation</a:t>
            </a:r>
          </a:p>
        </p:txBody>
      </p:sp>
    </p:spTree>
    <p:extLst>
      <p:ext uri="{BB962C8B-B14F-4D97-AF65-F5344CB8AC3E}">
        <p14:creationId xmlns:p14="http://schemas.microsoft.com/office/powerpoint/2010/main" val="356095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the lab (Fermi1)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E2813-F0CD-952F-9165-39CF541B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4"/>
          <a:stretch/>
        </p:blipFill>
        <p:spPr>
          <a:xfrm>
            <a:off x="767264" y="1496291"/>
            <a:ext cx="3638481" cy="466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8BAF8-D159-EF63-CFDF-23D49D6D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8" y="1585528"/>
            <a:ext cx="6334063" cy="419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8C79F-2E09-86D5-8665-E50D09D2E079}"/>
              </a:ext>
            </a:extLst>
          </p:cNvPr>
          <p:cNvSpPr txBox="1"/>
          <p:nvPr/>
        </p:nvSpPr>
        <p:spPr>
          <a:xfrm>
            <a:off x="4405745" y="364374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F1 outer antenna</a:t>
            </a:r>
          </a:p>
          <a:p>
            <a:r>
              <a:rPr lang="en-US" dirty="0">
                <a:latin typeface="Helvetica" pitchFamily="2" charset="0"/>
              </a:rPr>
              <a:t>for Na RF Evap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19A7-13C6-9D2B-BFD8-1AB73B63B507}"/>
              </a:ext>
            </a:extLst>
          </p:cNvPr>
          <p:cNvSpPr txBox="1"/>
          <p:nvPr/>
        </p:nvSpPr>
        <p:spPr>
          <a:xfrm>
            <a:off x="3691490" y="6091161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PC: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68AE-FA4F-3C7B-D591-E33963B20A65}"/>
              </a:ext>
            </a:extLst>
          </p:cNvPr>
          <p:cNvSpPr txBox="1"/>
          <p:nvPr/>
        </p:nvSpPr>
        <p:spPr>
          <a:xfrm>
            <a:off x="9585285" y="5538177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CHW 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F48E8-13E5-5C32-6EB5-2E0480CECC94}"/>
              </a:ext>
            </a:extLst>
          </p:cNvPr>
          <p:cNvSpPr txBox="1"/>
          <p:nvPr/>
        </p:nvSpPr>
        <p:spPr>
          <a:xfrm>
            <a:off x="10446418" y="3493312"/>
            <a:ext cx="14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K spin </a:t>
            </a:r>
          </a:p>
          <a:p>
            <a:r>
              <a:rPr lang="en-US" dirty="0"/>
              <a:t>manipulation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53465-8EA4-A720-2961-BB7E0838E418}"/>
              </a:ext>
            </a:extLst>
          </p:cNvPr>
          <p:cNvSpPr txBox="1"/>
          <p:nvPr/>
        </p:nvSpPr>
        <p:spPr>
          <a:xfrm>
            <a:off x="6025068" y="5944161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 panose="030F0902030302020204" pitchFamily="66" charset="0"/>
              </a:rPr>
              <a:t>What do your antennas look like?</a:t>
            </a:r>
          </a:p>
        </p:txBody>
      </p:sp>
    </p:spTree>
    <p:extLst>
      <p:ext uri="{BB962C8B-B14F-4D97-AF65-F5344CB8AC3E}">
        <p14:creationId xmlns:p14="http://schemas.microsoft.com/office/powerpoint/2010/main" val="407572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Antenna design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9ABE1-4768-35BF-F482-F61983F6DA6F}"/>
              </a:ext>
            </a:extLst>
          </p:cNvPr>
          <p:cNvSpPr txBox="1"/>
          <p:nvPr/>
        </p:nvSpPr>
        <p:spPr>
          <a:xfrm>
            <a:off x="1012371" y="1583871"/>
            <a:ext cx="48740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Type &amp;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Operating frequency range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Polarization of radiation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matching (“resonance”)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Tunability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Environmental effects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 (time and money)</a:t>
            </a:r>
          </a:p>
        </p:txBody>
      </p:sp>
    </p:spTree>
    <p:extLst>
      <p:ext uri="{BB962C8B-B14F-4D97-AF65-F5344CB8AC3E}">
        <p14:creationId xmlns:p14="http://schemas.microsoft.com/office/powerpoint/2010/main" val="1349786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11631</TotalTime>
  <Words>1127</Words>
  <Application>Microsoft Macintosh PowerPoint</Application>
  <PresentationFormat>Widescreen</PresentationFormat>
  <Paragraphs>284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Comic Sans MS</vt:lpstr>
      <vt:lpstr>Helvetica</vt:lpstr>
      <vt:lpstr>Wingdings</vt:lpstr>
      <vt:lpstr>Office Theme</vt:lpstr>
      <vt:lpstr>Designing RF antennas with Ansys HFSS</vt:lpstr>
      <vt:lpstr>Why RF antennas?</vt:lpstr>
      <vt:lpstr>Why RF antennas?</vt:lpstr>
      <vt:lpstr>Why RF antennas?</vt:lpstr>
      <vt:lpstr>Why RF antennas?</vt:lpstr>
      <vt:lpstr>RF antennas in nature</vt:lpstr>
      <vt:lpstr>RF antennas in the lab (Fermi1)</vt:lpstr>
      <vt:lpstr>RF antennas in the lab (Fermi1)</vt:lpstr>
      <vt:lpstr>Antenna design considerations</vt:lpstr>
      <vt:lpstr>Antenna design considerations</vt:lpstr>
      <vt:lpstr>Ansys HFSS</vt:lpstr>
      <vt:lpstr> Modeling a waveguide antenna with Ansys HFSS in 10 steps</vt:lpstr>
      <vt:lpstr>Step 1: Waveguide antenna requirements &amp; dimensions</vt:lpstr>
      <vt:lpstr>Step 1: Waveguide antenna requirements &amp; dimensions</vt:lpstr>
      <vt:lpstr>Step 2: Build the antenna in Ansys HFSS</vt:lpstr>
      <vt:lpstr>Step 2: Build the antenna in Ansys HFSS</vt:lpstr>
      <vt:lpstr>Step 3: Define boundary conditions</vt:lpstr>
      <vt:lpstr>Step 3: Define boundary conditions</vt:lpstr>
      <vt:lpstr>Step 4: Define excitations</vt:lpstr>
      <vt:lpstr>Step 4: Define excitations</vt:lpstr>
      <vt:lpstr>Step 4: Define excitations</vt:lpstr>
      <vt:lpstr>Step 5: Set up analysis</vt:lpstr>
      <vt:lpstr>Step 5: Set up analysis</vt:lpstr>
      <vt:lpstr>Step 5: Set up analysis</vt:lpstr>
      <vt:lpstr>Step 6: Validate and solve</vt:lpstr>
      <vt:lpstr>Step 7: View results</vt:lpstr>
      <vt:lpstr>Step 7: View results</vt:lpstr>
      <vt:lpstr>Step 7: View results</vt:lpstr>
      <vt:lpstr>Step 7: View results</vt:lpstr>
      <vt:lpstr>Step 7: View results</vt:lpstr>
      <vt:lpstr>Step 8: Study</vt:lpstr>
      <vt:lpstr>Step 8: Study</vt:lpstr>
      <vt:lpstr>Step 8: Study</vt:lpstr>
      <vt:lpstr>Step 8: Study</vt:lpstr>
      <vt:lpstr>Step 8: Study</vt:lpstr>
      <vt:lpstr>Aside: A real antenna</vt:lpstr>
      <vt:lpstr>Aside: A different antenna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10: Finalize</vt:lpstr>
      <vt:lpstr>Summary:</vt:lpstr>
      <vt:lpstr>Summary: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antennas with Ansys HFSS</dc:title>
  <dc:creator>Huan Quang Bui</dc:creator>
  <cp:lastModifiedBy>Huan Quang Bui</cp:lastModifiedBy>
  <cp:revision>367</cp:revision>
  <dcterms:created xsi:type="dcterms:W3CDTF">2023-07-06T01:48:54Z</dcterms:created>
  <dcterms:modified xsi:type="dcterms:W3CDTF">2023-07-14T03:40:21Z</dcterms:modified>
</cp:coreProperties>
</file>